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</p:sldMasterIdLst>
  <p:notesMasterIdLst>
    <p:notesMasterId r:id="rId13"/>
  </p:notesMasterIdLst>
  <p:sldIdLst>
    <p:sldId id="256" r:id="rId2"/>
    <p:sldId id="290" r:id="rId3"/>
    <p:sldId id="293" r:id="rId4"/>
    <p:sldId id="301" r:id="rId5"/>
    <p:sldId id="305" r:id="rId6"/>
    <p:sldId id="302" r:id="rId7"/>
    <p:sldId id="303" r:id="rId8"/>
    <p:sldId id="304" r:id="rId9"/>
    <p:sldId id="306" r:id="rId10"/>
    <p:sldId id="295" r:id="rId11"/>
    <p:sldId id="297" r:id="rId12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3" roundtripDataSignature="AMtx7mi9LJsPZ5VMc41NSXF+UbcmC4ZA+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046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74"/>
    <p:restoredTop sz="56690"/>
  </p:normalViewPr>
  <p:slideViewPr>
    <p:cSldViewPr snapToGrid="0" snapToObjects="1">
      <p:cViewPr varScale="1">
        <p:scale>
          <a:sx n="67" d="100"/>
          <a:sy n="67" d="100"/>
        </p:scale>
        <p:origin x="34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3" Type="http://customschemas.google.com/relationships/presentationmetadata" Target="metadata"/><Relationship Id="rId5" Type="http://schemas.openxmlformats.org/officeDocument/2006/relationships/slide" Target="slides/slide4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56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8" name="Google Shape;4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2210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7154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5442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029860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051253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n-US"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9998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384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Spring 2022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D93B87DE-442B-2970-5FD7-A6A41F00E477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D36F3859-DB3B-8C0A-AB00-AB3F08D39578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6;p22">
            <a:extLst>
              <a:ext uri="{FF2B5EF4-FFF2-40B4-BE49-F238E27FC236}">
                <a16:creationId xmlns:a16="http://schemas.microsoft.com/office/drawing/2014/main" id="{D4794269-A168-0684-A677-D18D656DF445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19: Professor Meeting Debrief &amp; Final Project Workshop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5;p22">
            <a:extLst>
              <a:ext uri="{FF2B5EF4-FFF2-40B4-BE49-F238E27FC236}">
                <a16:creationId xmlns:a16="http://schemas.microsoft.com/office/drawing/2014/main" id="{140E602D-2C5D-820E-9390-5B0681147AFE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 hasCustomPrompt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347472" lvl="0" indent="-347472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640080" lvl="1" indent="-283464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051560" lvl="2" indent="-27432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ct val="110000"/>
              <a:buFont typeface="Arial" panose="020B0604020202020204" pitchFamily="34" charset="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r>
              <a:rPr lang="en-US" dirty="0"/>
              <a:t>Content</a:t>
            </a:r>
          </a:p>
          <a:p>
            <a:pPr lvl="1"/>
            <a:r>
              <a:rPr lang="en-US" dirty="0"/>
              <a:t>Sub content</a:t>
            </a:r>
          </a:p>
          <a:p>
            <a:pPr lvl="2"/>
            <a:r>
              <a:rPr lang="en-US" dirty="0"/>
              <a:t>Sub-sub content</a:t>
            </a:r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 dirty="0"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2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4" name="Google Shape;14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2"/>
          <p:cNvSpPr txBox="1"/>
          <p:nvPr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19: Professor Meeting Debrief &amp; Final Project Workshop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2"/>
          <p:cNvSpPr txBox="1"/>
          <p:nvPr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Spring 2022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w.iasystem.org/survey/26046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"/>
          <p:cNvSpPr txBox="1">
            <a:spLocks noGrp="1"/>
          </p:cNvSpPr>
          <p:nvPr>
            <p:ph type="ctrTitle"/>
          </p:nvPr>
        </p:nvSpPr>
        <p:spPr>
          <a:xfrm>
            <a:off x="685800" y="2179414"/>
            <a:ext cx="7772400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b="0" dirty="0"/>
              <a:t>Professor Meeting Debrief &amp; Final Project Workshop</a:t>
            </a:r>
            <a:endParaRPr sz="3100" dirty="0"/>
          </a:p>
        </p:txBody>
      </p:sp>
      <p:sp>
        <p:nvSpPr>
          <p:cNvPr id="51" name="Google Shape;51;p1"/>
          <p:cNvSpPr txBox="1">
            <a:spLocks noGrp="1"/>
          </p:cNvSpPr>
          <p:nvPr>
            <p:ph type="subTitle" idx="1"/>
          </p:nvPr>
        </p:nvSpPr>
        <p:spPr>
          <a:xfrm>
            <a:off x="685800" y="5241716"/>
            <a:ext cx="7772400" cy="1278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  <a:buSzPts val="1440"/>
            </a:pPr>
            <a:r>
              <a:rPr lang="en-US" sz="2400" dirty="0"/>
              <a:t>Professor Meeting Debrief, Final Project Workshop, CSE 390B Course Evaluations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Evaluations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highly value your feedback!</a:t>
            </a:r>
          </a:p>
          <a:p>
            <a:pPr lvl="1"/>
            <a:r>
              <a:rPr lang="en-US" dirty="0"/>
              <a:t>This quarter marks CSE 390B’s fifth offering</a:t>
            </a:r>
          </a:p>
          <a:p>
            <a:pPr lvl="1"/>
            <a:r>
              <a:rPr lang="en-US" dirty="0"/>
              <a:t>Still many improvements to be made to the course</a:t>
            </a:r>
          </a:p>
          <a:p>
            <a:pPr lvl="1"/>
            <a:r>
              <a:rPr lang="en-US" dirty="0"/>
              <a:t>We largely rely on your feedback to implement future changes</a:t>
            </a:r>
          </a:p>
          <a:p>
            <a:endParaRPr lang="en-US" dirty="0"/>
          </a:p>
          <a:p>
            <a:r>
              <a:rPr lang="en-US" dirty="0"/>
              <a:t>Please take ~8-10 minutes to fill out the CSE 390B course evaluation (your responses are anonymous)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Check your inbox for a course evaluations email</a:t>
            </a:r>
          </a:p>
          <a:p>
            <a:pPr lvl="1"/>
            <a:r>
              <a:rPr lang="en-US" dirty="0"/>
              <a:t>Linked here: </a:t>
            </a:r>
            <a:r>
              <a:rPr lang="en-US" dirty="0">
                <a:solidFill>
                  <a:srgbClr val="0463C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</a:t>
            </a:r>
            <a:r>
              <a:rPr lang="en-US" dirty="0" err="1">
                <a:solidFill>
                  <a:srgbClr val="0463C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uw.iasystem.org</a:t>
            </a:r>
            <a:r>
              <a:rPr lang="en-US" dirty="0">
                <a:solidFill>
                  <a:srgbClr val="0463C3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/survey/260462</a:t>
            </a:r>
            <a:endParaRPr lang="en-US" dirty="0">
              <a:solidFill>
                <a:srgbClr val="0463C3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52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19 Wrap-up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1:1 Student-TA Meetings and Office hours will end after this week</a:t>
            </a:r>
          </a:p>
          <a:p>
            <a:pPr lvl="1"/>
            <a:r>
              <a:rPr lang="en-US" dirty="0"/>
              <a:t>However, the course staff is open to meeting with you during finals week by appointment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Thursday’s lecture: Course Wrap-up and TA-led Activity(!)</a:t>
            </a:r>
          </a:p>
          <a:p>
            <a:endParaRPr lang="en-US" dirty="0"/>
          </a:p>
          <a:p>
            <a:r>
              <a:rPr lang="en-US" dirty="0"/>
              <a:t>Project Reminders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Project 8: Debugging &amp; Implementing a Compiler due tonight at 11:59pm PDT</a:t>
            </a:r>
          </a:p>
          <a:p>
            <a:pPr lvl="1"/>
            <a:r>
              <a:rPr lang="en-US" dirty="0"/>
              <a:t>Final Project, Part I: Outline of E-Portfolio due Thursday at 11:59pm PDT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08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4B2A85"/>
                </a:solidFill>
              </a:rPr>
              <a:t>Professor Meeting Debrief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Discussion on the Experience and Takeaways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Final Project Workshop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E-Portfolio Presentation Guidelines and Tips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CSE 390B Course Evaluations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Reflection on the Course at a Meta-Level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389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Professor Meeting Discussion (1)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Which professor did you meet with and why?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was that experience like for you? Overall impressions? Anything that was surprising or stood out?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46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Professor Meeting Discussion (2)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questions did you prepare and ask for your meeting?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did you learn from meeting with your professor?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Would you meet with another professor in the future? If so, what might you do differently next time around?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9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Professor Meeting Debrief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Discussion on the Experience and Takeaways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rgbClr val="4B2A85"/>
                </a:solidFill>
              </a:rPr>
              <a:t>Final Project Workshop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E-Portfolio Presentation Guidelines and Tips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CSE 390B Course Evaluations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Reflection on the Course at a Meta-Level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40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E-Portfolio Guidelines &amp; Tips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4" y="1362075"/>
            <a:ext cx="8137525" cy="4972050"/>
          </a:xfrm>
        </p:spPr>
        <p:txBody>
          <a:bodyPr/>
          <a:lstStyle/>
          <a:p>
            <a:r>
              <a:rPr lang="en-US" dirty="0"/>
              <a:t>Think about who your audience is</a:t>
            </a:r>
          </a:p>
          <a:p>
            <a:pPr lvl="1"/>
            <a:r>
              <a:rPr lang="en-US" dirty="0"/>
              <a:t>Consider what your audience knows and doesn’t know</a:t>
            </a:r>
          </a:p>
          <a:p>
            <a:pPr lvl="1"/>
            <a:endParaRPr lang="en-US" dirty="0"/>
          </a:p>
          <a:p>
            <a:r>
              <a:rPr lang="en-US" dirty="0"/>
              <a:t>Ensure your E-Portfolio includes all the relevant information and reflection</a:t>
            </a:r>
          </a:p>
          <a:p>
            <a:pPr lvl="1"/>
            <a:r>
              <a:rPr lang="en-US" dirty="0"/>
              <a:t>That is, your presentation should </a:t>
            </a:r>
            <a:r>
              <a:rPr lang="en-US" i="1" dirty="0"/>
              <a:t>supplement</a:t>
            </a:r>
            <a:r>
              <a:rPr lang="en-US" dirty="0"/>
              <a:t> your E-Portfolio</a:t>
            </a:r>
          </a:p>
          <a:p>
            <a:pPr lvl="1"/>
            <a:endParaRPr lang="en-US" dirty="0"/>
          </a:p>
          <a:p>
            <a:r>
              <a:rPr lang="en-US" dirty="0"/>
              <a:t>Avoid being verbose (keep text concise)</a:t>
            </a:r>
          </a:p>
          <a:p>
            <a:pPr lvl="1"/>
            <a:r>
              <a:rPr lang="en-US" dirty="0"/>
              <a:t>Use simple presentation designs and structures</a:t>
            </a:r>
          </a:p>
          <a:p>
            <a:pPr lvl="1"/>
            <a:endParaRPr lang="en-US" dirty="0"/>
          </a:p>
          <a:p>
            <a:r>
              <a:rPr lang="en-US" dirty="0"/>
              <a:t>Utilize visuals</a:t>
            </a:r>
          </a:p>
          <a:p>
            <a:pPr lvl="1"/>
            <a:r>
              <a:rPr lang="en-US" dirty="0"/>
              <a:t>Provide different ways to engage your audience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49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E-Portfolio List of Tasks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4" y="1362075"/>
            <a:ext cx="8366126" cy="4972050"/>
          </a:xfrm>
        </p:spPr>
        <p:txBody>
          <a:bodyPr/>
          <a:lstStyle/>
          <a:p>
            <a:r>
              <a:rPr lang="en-US" dirty="0"/>
              <a:t>Brainstorm two metacognitive skills, two concrete examples of applying metacognition, and a technical topic</a:t>
            </a:r>
          </a:p>
          <a:p>
            <a:pPr marL="356616" lvl="1" indent="0">
              <a:buNone/>
            </a:pPr>
            <a:endParaRPr lang="en-US" dirty="0"/>
          </a:p>
          <a:p>
            <a:r>
              <a:rPr lang="en-US" dirty="0"/>
              <a:t>Write up reflection on the five topics listed above</a:t>
            </a:r>
          </a:p>
          <a:p>
            <a:pPr lvl="1"/>
            <a:r>
              <a:rPr lang="en-US" dirty="0"/>
              <a:t>Start with bullet points, then paragraphs</a:t>
            </a:r>
          </a:p>
          <a:p>
            <a:pPr lvl="1"/>
            <a:r>
              <a:rPr lang="en-US" dirty="0"/>
              <a:t>Continuously iterate your reflection and seek feedback</a:t>
            </a:r>
          </a:p>
          <a:p>
            <a:pPr lvl="1"/>
            <a:endParaRPr lang="en-US" dirty="0"/>
          </a:p>
          <a:p>
            <a:r>
              <a:rPr lang="en-US" dirty="0"/>
              <a:t>Transfer written content to online E-Portfolio</a:t>
            </a:r>
          </a:p>
          <a:p>
            <a:pPr lvl="1"/>
            <a:r>
              <a:rPr lang="en-US" dirty="0"/>
              <a:t>Example services: </a:t>
            </a:r>
            <a:r>
              <a:rPr lang="en-US" dirty="0" err="1"/>
              <a:t>Wix</a:t>
            </a:r>
            <a:r>
              <a:rPr lang="en-US" dirty="0"/>
              <a:t>, </a:t>
            </a:r>
            <a:r>
              <a:rPr lang="en-US" dirty="0" err="1"/>
              <a:t>Wordpress</a:t>
            </a:r>
            <a:r>
              <a:rPr lang="en-US" dirty="0"/>
              <a:t>, Google Sites, Weebly, or </a:t>
            </a:r>
            <a:r>
              <a:rPr lang="en-US" dirty="0" err="1"/>
              <a:t>attu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Practice your E-Portfolio presentation</a:t>
            </a:r>
          </a:p>
          <a:p>
            <a:pPr lvl="1"/>
            <a:r>
              <a:rPr lang="en-US" dirty="0"/>
              <a:t>Rehearse with a peer or with a TA, see previous slide as well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8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Project Workshop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873" y="1362075"/>
            <a:ext cx="8366127" cy="5212896"/>
          </a:xfrm>
        </p:spPr>
        <p:txBody>
          <a:bodyPr/>
          <a:lstStyle/>
          <a:p>
            <a:r>
              <a:rPr lang="en-US" dirty="0"/>
              <a:t>Complete the following individually for ~8-10 minutes:</a:t>
            </a:r>
          </a:p>
          <a:p>
            <a:pPr lvl="1"/>
            <a:r>
              <a:rPr lang="en-US" dirty="0"/>
              <a:t>Develop a plan for completing the Final Project in a timely manner</a:t>
            </a:r>
          </a:p>
          <a:p>
            <a:pPr lvl="1"/>
            <a:r>
              <a:rPr lang="en-US" dirty="0"/>
              <a:t>Decide on the next task that you need to complete</a:t>
            </a:r>
          </a:p>
          <a:p>
            <a:pPr lvl="1"/>
            <a:r>
              <a:rPr lang="en-US" dirty="0"/>
              <a:t>Brainstorm what feedback would be helpful for that task</a:t>
            </a:r>
          </a:p>
          <a:p>
            <a:pPr lvl="1"/>
            <a:r>
              <a:rPr lang="en-US" dirty="0"/>
              <a:t>Work on this task for the remaining time</a:t>
            </a:r>
          </a:p>
          <a:p>
            <a:pPr marL="356616" lvl="1" indent="0">
              <a:buNone/>
            </a:pPr>
            <a:endParaRPr lang="en-US" dirty="0"/>
          </a:p>
          <a:p>
            <a:r>
              <a:rPr lang="en-US" dirty="0"/>
              <a:t>Now, get into groups of two and share the points above</a:t>
            </a:r>
          </a:p>
          <a:p>
            <a:pPr lvl="1"/>
            <a:r>
              <a:rPr lang="en-US" dirty="0"/>
              <a:t>Then, exchange </a:t>
            </a:r>
            <a:r>
              <a:rPr lang="en-US"/>
              <a:t>feedback to </a:t>
            </a:r>
            <a:r>
              <a:rPr lang="en-US" dirty="0"/>
              <a:t>each other, such as:</a:t>
            </a:r>
          </a:p>
          <a:p>
            <a:pPr marL="1051560" lvl="1">
              <a:buFont typeface="Arial" panose="020B0604020202020204" pitchFamily="34" charset="0"/>
              <a:buChar char="•"/>
            </a:pPr>
            <a:r>
              <a:rPr lang="en-US" dirty="0"/>
              <a:t>Points to write about in the reflection</a:t>
            </a:r>
          </a:p>
          <a:p>
            <a:pPr marL="1051560" lvl="1">
              <a:buFont typeface="Arial" panose="020B0604020202020204" pitchFamily="34" charset="0"/>
              <a:buChar char="•"/>
            </a:pPr>
            <a:r>
              <a:rPr lang="en-US" dirty="0"/>
              <a:t>Layout and navigability of online E-Portfolio</a:t>
            </a:r>
          </a:p>
          <a:p>
            <a:pPr marL="1051560" lvl="1">
              <a:buFont typeface="Arial" panose="020B0604020202020204" pitchFamily="34" charset="0"/>
              <a:buChar char="•"/>
            </a:pPr>
            <a:r>
              <a:rPr lang="en-US" dirty="0"/>
              <a:t>Mock presentation of E-Portfolio</a:t>
            </a:r>
          </a:p>
          <a:p>
            <a:pPr lvl="1"/>
            <a:endParaRPr lang="en-US" dirty="0"/>
          </a:p>
          <a:p>
            <a:r>
              <a:rPr lang="en-US" dirty="0"/>
              <a:t>The course staff will visit group and offer feedback as well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165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20124-E74F-AB44-877E-4ED35985E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FA9C45-6DA7-8648-9363-D0D1A96CA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Professor Meeting Debrief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Discussion on the Experience and Takeaways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Final Project Workshop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E-Portfolio Presentation Guidelines and Tips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rgbClr val="4B2A85"/>
                </a:solidFill>
              </a:rPr>
              <a:t>CSE 390B Course Evaluations</a:t>
            </a:r>
          </a:p>
          <a:p>
            <a:pPr lvl="1"/>
            <a:r>
              <a:rPr lang="en-US" b="1" dirty="0">
                <a:solidFill>
                  <a:srgbClr val="4B2A85"/>
                </a:solidFill>
              </a:rPr>
              <a:t>Reflection on the Course at a Meta-Level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C4442-D30C-9E47-A81A-3F0E59063AB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780019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594</Words>
  <Application>Microsoft Macintosh PowerPoint</Application>
  <PresentationFormat>On-screen Show (4:3)</PresentationFormat>
  <Paragraphs>116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Noto Sans Symbols</vt:lpstr>
      <vt:lpstr>Arial</vt:lpstr>
      <vt:lpstr>Arial Narrow</vt:lpstr>
      <vt:lpstr>Calibri</vt:lpstr>
      <vt:lpstr>Times New Roman</vt:lpstr>
      <vt:lpstr>UWTheme-333-Sp18</vt:lpstr>
      <vt:lpstr>Professor Meeting Debrief &amp; Final Project Workshop</vt:lpstr>
      <vt:lpstr>Lecture Outline</vt:lpstr>
      <vt:lpstr>Professor Meeting Discussion (1)</vt:lpstr>
      <vt:lpstr>Professor Meeting Discussion (2)</vt:lpstr>
      <vt:lpstr>Lecture Outline</vt:lpstr>
      <vt:lpstr>E-Portfolio Guidelines &amp; Tips</vt:lpstr>
      <vt:lpstr>E-Portfolio List of Tasks</vt:lpstr>
      <vt:lpstr>Final Project Workshop</vt:lpstr>
      <vt:lpstr>Lecture Outline</vt:lpstr>
      <vt:lpstr>Course Evaluations</vt:lpstr>
      <vt:lpstr>Lecture 19 Wrap-up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Introduction Welcome to CSE 390B!</dc:title>
  <dc:creator>Aaron Johnston</dc:creator>
  <cp:lastModifiedBy>Eric Fan</cp:lastModifiedBy>
  <cp:revision>88</cp:revision>
  <dcterms:created xsi:type="dcterms:W3CDTF">2018-03-28T08:00:24Z</dcterms:created>
  <dcterms:modified xsi:type="dcterms:W3CDTF">2022-05-31T22:41:16Z</dcterms:modified>
</cp:coreProperties>
</file>